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4"/>
  </p:notesMasterIdLst>
  <p:sldIdLst>
    <p:sldId id="256" r:id="rId2"/>
    <p:sldId id="257" r:id="rId3"/>
    <p:sldId id="259" r:id="rId4"/>
    <p:sldId id="261" r:id="rId5"/>
    <p:sldId id="262" r:id="rId6"/>
    <p:sldId id="266" r:id="rId7"/>
    <p:sldId id="267" r:id="rId8"/>
    <p:sldId id="269" r:id="rId9"/>
    <p:sldId id="295" r:id="rId10"/>
    <p:sldId id="297" r:id="rId11"/>
    <p:sldId id="307" r:id="rId12"/>
    <p:sldId id="299" r:id="rId13"/>
    <p:sldId id="301" r:id="rId14"/>
    <p:sldId id="303" r:id="rId15"/>
    <p:sldId id="308" r:id="rId16"/>
    <p:sldId id="306" r:id="rId17"/>
    <p:sldId id="287" r:id="rId18"/>
    <p:sldId id="288" r:id="rId19"/>
    <p:sldId id="290" r:id="rId20"/>
    <p:sldId id="293" r:id="rId21"/>
    <p:sldId id="292" r:id="rId22"/>
    <p:sldId id="29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40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70" y="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C94F3-F6B0-4C05-A78B-400A84559135}" type="datetimeFigureOut">
              <a:rPr lang="en-US" smtClean="0"/>
              <a:pPr/>
              <a:t>8/20/2011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6573A-DDAB-43BE-B790-CD04C6234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CF2705-B60C-461B-A49E-F52E6B37DC74}" type="datetime1">
              <a:rPr lang="en-US" smtClean="0"/>
              <a:pPr/>
              <a:t>8/20/2011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935E8A-E0C1-454B-9485-A890E8FA43A2}" type="datetime1">
              <a:rPr lang="en-US" smtClean="0"/>
              <a:pPr/>
              <a:t>8/20/2011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B278D-0306-4E4F-995C-D1070CC6D0D7}" type="datetime1">
              <a:rPr lang="en-US" smtClean="0"/>
              <a:pPr/>
              <a:t>8/20/2011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0503BB-77F2-41A4-AE7D-4F039ABDBE0C}" type="datetime1">
              <a:rPr lang="en-US" smtClean="0"/>
              <a:pPr/>
              <a:t>8/20/2011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2A0318-60E1-444C-8773-E5152F26C684}" type="datetime1">
              <a:rPr lang="en-US" smtClean="0"/>
              <a:pPr/>
              <a:t>8/20/2011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FC5D1-7189-4211-B562-5AB622B69C59}" type="datetime1">
              <a:rPr lang="en-US" smtClean="0"/>
              <a:pPr/>
              <a:t>8/20/2011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587C1-F6A7-4D17-961B-4D8C531B250C}" type="datetime1">
              <a:rPr lang="en-US" smtClean="0"/>
              <a:pPr/>
              <a:t>8/20/2011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A08A5-F705-4821-A186-0172D2CA777A}" type="datetime1">
              <a:rPr lang="en-US" smtClean="0"/>
              <a:pPr/>
              <a:t>8/20/2011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23441-79CF-4091-98BC-D354CD47B62C}" type="datetime1">
              <a:rPr lang="en-US" smtClean="0"/>
              <a:pPr/>
              <a:t>8/20/2011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7E646-49A6-469D-87FE-FDF78FE9390E}" type="datetime1">
              <a:rPr lang="en-US" smtClean="0"/>
              <a:pPr/>
              <a:t>8/20/2011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91FF5-8368-4509-8DCC-ACAC722E4A81}" type="datetime1">
              <a:rPr lang="en-US" smtClean="0"/>
              <a:pPr/>
              <a:t>8/20/2011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C96051B-C135-4E49-8632-FC730F0B2E81}" type="datetime1">
              <a:rPr lang="en-US" smtClean="0"/>
              <a:pPr/>
              <a:t>8/20/2011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huongphap1k5.hnsv.com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914400"/>
            <a:ext cx="6858000" cy="2819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Video-recording: </a:t>
            </a:r>
            <a:b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Enhancing pre-service teachers’ self-reflection and teaching skills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267200"/>
            <a:ext cx="7406640" cy="1752600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Phan</a:t>
            </a:r>
            <a:r>
              <a:rPr lang="en-US" b="1" dirty="0" smtClean="0"/>
              <a:t> </a:t>
            </a:r>
            <a:r>
              <a:rPr lang="en-US" b="1" dirty="0" err="1" smtClean="0"/>
              <a:t>Quynh</a:t>
            </a:r>
            <a:r>
              <a:rPr lang="en-US" b="1" dirty="0" smtClean="0"/>
              <a:t> </a:t>
            </a:r>
            <a:r>
              <a:rPr lang="en-US" b="1" dirty="0" err="1" smtClean="0"/>
              <a:t>Nhu</a:t>
            </a:r>
            <a:r>
              <a:rPr lang="en-US" b="1" dirty="0" smtClean="0"/>
              <a:t> &amp; Ton Nu </a:t>
            </a:r>
            <a:r>
              <a:rPr lang="en-US" b="1" dirty="0" err="1" smtClean="0"/>
              <a:t>Thanh</a:t>
            </a:r>
            <a:r>
              <a:rPr lang="en-US" b="1" dirty="0" smtClean="0"/>
              <a:t> </a:t>
            </a:r>
            <a:r>
              <a:rPr lang="en-US" b="1" dirty="0" err="1" smtClean="0"/>
              <a:t>Thuy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sz="2400" b="1" dirty="0" smtClean="0"/>
              <a:t> College of Foreign Languages</a:t>
            </a:r>
          </a:p>
          <a:p>
            <a:r>
              <a:rPr lang="en-US" sz="2400" b="1" dirty="0" smtClean="0"/>
              <a:t> Hue University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52400"/>
            <a:ext cx="68580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Findings - Attitudes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143000"/>
            <a:ext cx="7924800" cy="4876800"/>
          </a:xfrm>
        </p:spPr>
        <p:txBody>
          <a:bodyPr>
            <a:noAutofit/>
          </a:bodyPr>
          <a:lstStyle/>
          <a:p>
            <a:pPr marL="541782" indent="-514350"/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Attitudes towards video-recording the teachers’ microteachings</a:t>
            </a:r>
          </a:p>
          <a:p>
            <a:pPr marL="541782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a. Table 1: Viewing recordings for reflections</a:t>
            </a:r>
          </a:p>
          <a:p>
            <a:pPr marL="541782" indent="-51435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41782" indent="-51435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41782" indent="-51435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41782" indent="-51435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41782" indent="-514350">
              <a:spcBef>
                <a:spcPts val="1200"/>
              </a:spcBef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41782" indent="-514350">
              <a:spcBef>
                <a:spcPts val="18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Viewing peers’ lessons: 96.4%</a:t>
            </a:r>
          </a:p>
          <a:p>
            <a:pPr marL="541782" indent="-514350">
              <a:spcBef>
                <a:spcPts val="12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			(Mode: 10, Min: 3; Max: 30)</a:t>
            </a: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743200"/>
          <a:ext cx="8001000" cy="238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5197"/>
                <a:gridCol w="1536303"/>
                <a:gridCol w="850900"/>
                <a:gridCol w="1066800"/>
                <a:gridCol w="838200"/>
                <a:gridCol w="711200"/>
                <a:gridCol w="711200"/>
                <a:gridCol w="711200"/>
              </a:tblGrid>
              <a:tr h="58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Calibri"/>
                          <a:cs typeface="Arial"/>
                        </a:rPr>
                        <a:t>Num </a:t>
                      </a:r>
                      <a:r>
                        <a:rPr lang="en-US" sz="2000" b="1" dirty="0">
                          <a:latin typeface="Times New Roman"/>
                          <a:ea typeface="Calibri"/>
                          <a:cs typeface="Arial"/>
                        </a:rPr>
                        <a:t>of </a:t>
                      </a:r>
                      <a:r>
                        <a:rPr lang="en-US" sz="2000" b="1" dirty="0" smtClean="0">
                          <a:latin typeface="Times New Roman"/>
                          <a:ea typeface="Calibri"/>
                          <a:cs typeface="Arial"/>
                        </a:rPr>
                        <a:t>viewings </a:t>
                      </a:r>
                      <a:r>
                        <a:rPr lang="en-US" sz="2000" b="1" dirty="0">
                          <a:latin typeface="Times New Roman"/>
                          <a:ea typeface="Calibri"/>
                          <a:cs typeface="Arial"/>
                        </a:rPr>
                        <a:t>for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/>
                          <a:ea typeface="Calibri"/>
                          <a:cs typeface="Arial"/>
                        </a:rPr>
                        <a:t>N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/>
                          <a:ea typeface="Calibri"/>
                          <a:cs typeface="Arial"/>
                        </a:rPr>
                        <a:t>Mean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Arial"/>
                        </a:rPr>
                        <a:t>Median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/>
                          <a:ea typeface="Calibri"/>
                          <a:cs typeface="Arial"/>
                        </a:rPr>
                        <a:t>Mode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/>
                          <a:ea typeface="Calibri"/>
                          <a:cs typeface="Arial"/>
                        </a:rPr>
                        <a:t>SD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/>
                          <a:ea typeface="Calibri"/>
                          <a:cs typeface="Arial"/>
                        </a:rPr>
                        <a:t>Min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/>
                          <a:ea typeface="Calibri"/>
                          <a:cs typeface="Arial"/>
                        </a:rPr>
                        <a:t>Max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18291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80035" algn="l"/>
                        </a:tabLst>
                      </a:pPr>
                      <a:r>
                        <a:rPr lang="en-US" sz="2200" dirty="0" smtClean="0">
                          <a:latin typeface="Times New Roman"/>
                          <a:ea typeface="Calibri"/>
                          <a:cs typeface="Arial"/>
                        </a:rPr>
                        <a:t>Reflections1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Valid = 32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Arial"/>
                        </a:rPr>
                        <a:t>Missing=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0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3.42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3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3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Arial"/>
                        </a:rPr>
                        <a:t>1.43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Arial"/>
                        </a:rPr>
                        <a:t>0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Arial"/>
                        </a:rPr>
                        <a:t>7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18291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80035" algn="l"/>
                        </a:tabLst>
                      </a:pPr>
                      <a:r>
                        <a:rPr lang="en-US" sz="2200" dirty="0" smtClean="0">
                          <a:latin typeface="Times New Roman"/>
                          <a:ea typeface="Calibri"/>
                          <a:cs typeface="Arial"/>
                        </a:rPr>
                        <a:t>Reflections2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Arial"/>
                        </a:rPr>
                        <a:t>Valid: 28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Arial"/>
                        </a:rPr>
                        <a:t>Missing: 4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Arial"/>
                        </a:rPr>
                        <a:t>3.21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3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1.17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6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304800"/>
            <a:ext cx="68580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Attitudes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371600"/>
            <a:ext cx="7924800" cy="4648200"/>
          </a:xfrm>
        </p:spPr>
        <p:txBody>
          <a:bodyPr>
            <a:noAutofit/>
          </a:bodyPr>
          <a:lstStyle/>
          <a:p>
            <a:pPr marL="541782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78.6% had difficulties in viewing own or peers’ lessons</a:t>
            </a:r>
          </a:p>
          <a:p>
            <a:pPr marL="541782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Table 2: Difficulties upon viewing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2895600"/>
          <a:ext cx="6781801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/>
                <a:gridCol w="21336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Difficulties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Low-quality videos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77.3%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Much time consumption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36.4%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 personal computer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17.5%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Trouble</a:t>
                      </a:r>
                      <a:r>
                        <a:rPr kumimoji="0" lang="en-US" sz="2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in video access</a:t>
                      </a:r>
                      <a:endParaRPr kumimoji="0" lang="en-US" sz="2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13.6%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Technical troubles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13.6%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Limited internet access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9,1%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304800"/>
            <a:ext cx="68580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Attitudes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371600"/>
            <a:ext cx="7924800" cy="4648200"/>
          </a:xfrm>
        </p:spPr>
        <p:txBody>
          <a:bodyPr>
            <a:noAutofit/>
          </a:bodyPr>
          <a:lstStyle/>
          <a:p>
            <a:pPr marL="541782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78.6% had difficulties in viewing own or peers’ lessons</a:t>
            </a:r>
          </a:p>
          <a:p>
            <a:pPr marL="541782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Table 3: How convenient their viewings were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3000" y="2895600"/>
          <a:ext cx="7772400" cy="3540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219200"/>
                <a:gridCol w="1219200"/>
                <a:gridCol w="12954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1" dirty="0" smtClean="0">
                          <a:latin typeface="Times New Roman"/>
                          <a:ea typeface="Calibri"/>
                          <a:cs typeface="Arial"/>
                        </a:rPr>
                        <a:t>Viewing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Arial"/>
                        </a:rPr>
                        <a:t>totally </a:t>
                      </a:r>
                      <a:r>
                        <a:rPr lang="en-US" sz="2400" b="1" dirty="0" smtClean="0">
                          <a:latin typeface="Times New Roman"/>
                          <a:ea typeface="Calibri"/>
                          <a:cs typeface="Arial"/>
                        </a:rPr>
                        <a:t>disagree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Arial"/>
                        </a:rPr>
                        <a:t>disagree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Arial"/>
                        </a:rPr>
                        <a:t>neutral</a:t>
                      </a:r>
                      <a:endParaRPr lang="en-US" sz="2400" dirty="0" smtClean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Arial"/>
                        </a:rPr>
                        <a:t>agree</a:t>
                      </a:r>
                      <a:endParaRPr lang="en-US" sz="2400" dirty="0" smtClean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Arial"/>
                        </a:rPr>
                        <a:t>totally </a:t>
                      </a:r>
                      <a:r>
                        <a:rPr lang="en-US" sz="2400" b="1" dirty="0" smtClean="0">
                          <a:latin typeface="Times New Roman"/>
                          <a:ea typeface="Calibri"/>
                          <a:cs typeface="Arial"/>
                        </a:rPr>
                        <a:t>agree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600" dirty="0" smtClean="0">
                          <a:latin typeface="Times New Roman"/>
                          <a:ea typeface="Calibri"/>
                          <a:cs typeface="Arial"/>
                        </a:rPr>
                        <a:t>1.</a:t>
                      </a:r>
                      <a:r>
                        <a:rPr lang="en-US" sz="2600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600" dirty="0" smtClean="0">
                          <a:latin typeface="Times New Roman"/>
                          <a:ea typeface="Calibri"/>
                          <a:cs typeface="Arial"/>
                        </a:rPr>
                        <a:t>directly </a:t>
                      </a:r>
                      <a:r>
                        <a:rPr lang="en-US" sz="2600" dirty="0">
                          <a:latin typeface="Times New Roman"/>
                          <a:ea typeface="Calibri"/>
                          <a:cs typeface="Arial"/>
                        </a:rPr>
                        <a:t>online </a:t>
                      </a:r>
                      <a:endParaRPr lang="en-US" sz="2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Arial"/>
                        </a:rPr>
                        <a:t>35.7</a:t>
                      </a:r>
                      <a:endParaRPr lang="en-US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Arial"/>
                        </a:rPr>
                        <a:t>14.3</a:t>
                      </a:r>
                      <a:endParaRPr lang="en-US" sz="2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Arial"/>
                        </a:rPr>
                        <a:t>42.9</a:t>
                      </a:r>
                      <a:endParaRPr lang="en-US" sz="2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Arial"/>
                        </a:rPr>
                        <a:t>7.1</a:t>
                      </a:r>
                      <a:endParaRPr lang="en-US" sz="2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600" dirty="0" smtClean="0"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Arial"/>
                        </a:rPr>
                        <a:t>. on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personal computer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Arial"/>
                        </a:rPr>
                        <a:t>3.6</a:t>
                      </a:r>
                      <a:endParaRPr lang="en-US" sz="2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Arial"/>
                        </a:rPr>
                        <a:t>14.3</a:t>
                      </a:r>
                      <a:endParaRPr lang="en-US" sz="2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Arial"/>
                        </a:rPr>
                        <a:t>21.4</a:t>
                      </a:r>
                      <a:endParaRPr lang="en-US" sz="2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Arial"/>
                        </a:rPr>
                        <a:t>25.0</a:t>
                      </a:r>
                      <a:endParaRPr lang="en-US" sz="2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Arial"/>
                        </a:rPr>
                        <a:t>35.7</a:t>
                      </a:r>
                      <a:endParaRPr lang="en-US" sz="2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600" dirty="0" smtClean="0">
                          <a:latin typeface="Times New Roman"/>
                          <a:ea typeface="Calibri"/>
                          <a:cs typeface="Arial"/>
                        </a:rPr>
                        <a:t> 3. clearly </a:t>
                      </a:r>
                      <a:r>
                        <a:rPr lang="en-US" sz="2600" baseline="0" dirty="0" smtClean="0">
                          <a:latin typeface="Times New Roman"/>
                          <a:ea typeface="Calibri"/>
                          <a:cs typeface="Arial"/>
                        </a:rPr>
                        <a:t>videos</a:t>
                      </a:r>
                      <a:endParaRPr lang="en-US" sz="2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Arial"/>
                        </a:rPr>
                        <a:t>3.6</a:t>
                      </a:r>
                      <a:endParaRPr lang="en-US" sz="2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Arial"/>
                        </a:rPr>
                        <a:t>46.4</a:t>
                      </a:r>
                      <a:endParaRPr lang="en-US" sz="2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Arial"/>
                        </a:rPr>
                        <a:t>17.9</a:t>
                      </a:r>
                      <a:endParaRPr lang="en-US" sz="2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Arial"/>
                        </a:rPr>
                        <a:t>32.1</a:t>
                      </a:r>
                      <a:endParaRPr lang="en-US" sz="2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8600"/>
            <a:ext cx="6858000" cy="6096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Attitudes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38200"/>
            <a:ext cx="7924800" cy="4800600"/>
          </a:xfrm>
        </p:spPr>
        <p:txBody>
          <a:bodyPr>
            <a:noAutofit/>
          </a:bodyPr>
          <a:lstStyle/>
          <a:p>
            <a:pPr marL="541782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Table 4: Specific focuses upon viewing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1371600"/>
          <a:ext cx="7848600" cy="5064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990600"/>
                <a:gridCol w="990600"/>
                <a:gridCol w="914400"/>
                <a:gridCol w="838200"/>
                <a:gridCol w="1066800"/>
              </a:tblGrid>
              <a:tr h="0">
                <a:tc>
                  <a:txBody>
                    <a:bodyPr/>
                    <a:lstStyle/>
                    <a:p>
                      <a:r>
                        <a:rPr kumimoji="0" lang="en-US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Focus</a:t>
                      </a:r>
                      <a:r>
                        <a:rPr kumimoji="0" lang="en-US" sz="1800" b="1" i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on</a:t>
                      </a:r>
                      <a:endParaRPr kumimoji="0"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N=28 (valid=28, missing=0)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totally </a:t>
                      </a:r>
                      <a:r>
                        <a:rPr lang="en-US" sz="1800" b="1" dirty="0" smtClean="0">
                          <a:latin typeface="Times New Roman"/>
                          <a:ea typeface="Calibri"/>
                          <a:cs typeface="Arial"/>
                        </a:rPr>
                        <a:t>disagree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Arial"/>
                        </a:rPr>
                        <a:t>disagree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Arial"/>
                        </a:rPr>
                        <a:t>neutral</a:t>
                      </a:r>
                      <a:endParaRPr lang="en-US" sz="1800" dirty="0" smtClean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Arial"/>
                        </a:rPr>
                        <a:t>agree</a:t>
                      </a:r>
                      <a:endParaRPr lang="en-US" sz="1800" dirty="0" smtClean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totally </a:t>
                      </a:r>
                      <a:r>
                        <a:rPr lang="en-US" sz="1800" b="1" dirty="0" smtClean="0">
                          <a:latin typeface="Times New Roman"/>
                          <a:ea typeface="Calibri"/>
                          <a:cs typeface="Arial"/>
                        </a:rPr>
                        <a:t>agree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instructions 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0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0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3.6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57.1</a:t>
                      </a:r>
                      <a:endParaRPr lang="en-US" sz="2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39.3</a:t>
                      </a:r>
                      <a:endParaRPr lang="en-US" sz="2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dirty="0" smtClean="0">
                          <a:latin typeface="Times New Roman"/>
                          <a:ea typeface="Calibri"/>
                          <a:cs typeface="Arial"/>
                        </a:rPr>
                        <a:t>2. steps </a:t>
                      </a: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of carrying out activities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3.6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3.6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50.0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42.9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dirty="0" smtClean="0">
                          <a:latin typeface="Times New Roman"/>
                          <a:ea typeface="Calibri"/>
                          <a:cs typeface="Arial"/>
                        </a:rPr>
                        <a:t>3. language </a:t>
                      </a: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of instruction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46.4</a:t>
                      </a:r>
                      <a:endParaRPr lang="en-US" sz="2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53.6</a:t>
                      </a:r>
                      <a:endParaRPr lang="en-US" sz="2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dirty="0" smtClean="0">
                          <a:latin typeface="Times New Roman"/>
                          <a:ea typeface="Calibri"/>
                          <a:cs typeface="Arial"/>
                        </a:rPr>
                        <a:t>4. use </a:t>
                      </a: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of teaching aids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3.6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67.9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28.6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dirty="0" smtClean="0">
                          <a:latin typeface="Times New Roman"/>
                          <a:ea typeface="Calibri"/>
                          <a:cs typeface="Arial"/>
                        </a:rPr>
                        <a:t>5. error </a:t>
                      </a: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correction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14.3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Arial"/>
                        </a:rPr>
                        <a:t>60.7</a:t>
                      </a:r>
                      <a:endParaRPr lang="en-US" sz="22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Arial"/>
                        </a:rPr>
                        <a:t>25.0</a:t>
                      </a:r>
                      <a:endParaRPr lang="en-US" sz="22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dirty="0" smtClean="0">
                          <a:latin typeface="Times New Roman"/>
                          <a:ea typeface="Calibri"/>
                          <a:cs typeface="Arial"/>
                        </a:rPr>
                        <a:t>6. use </a:t>
                      </a: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of board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57.1</a:t>
                      </a:r>
                      <a:endParaRPr lang="en-US" sz="2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42.9</a:t>
                      </a:r>
                      <a:endParaRPr lang="en-US" sz="2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dirty="0" smtClean="0">
                          <a:latin typeface="Times New Roman"/>
                          <a:ea typeface="Calibri"/>
                          <a:cs typeface="Arial"/>
                        </a:rPr>
                        <a:t>7. interactions </a:t>
                      </a: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with students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10.7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53.6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35.7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dirty="0" smtClean="0">
                          <a:latin typeface="Times New Roman"/>
                          <a:ea typeface="Calibri"/>
                          <a:cs typeface="Arial"/>
                        </a:rPr>
                        <a:t>8. involving </a:t>
                      </a: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students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10.7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53.6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35.7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dirty="0" smtClean="0">
                          <a:latin typeface="Times New Roman"/>
                          <a:ea typeface="Calibri"/>
                          <a:cs typeface="Arial"/>
                        </a:rPr>
                        <a:t>9. posture </a:t>
                      </a: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in class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32.1</a:t>
                      </a:r>
                      <a:endParaRPr lang="en-US" sz="2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67.9</a:t>
                      </a:r>
                      <a:endParaRPr lang="en-US" sz="2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8600"/>
            <a:ext cx="6858000" cy="609600"/>
          </a:xfrm>
        </p:spPr>
        <p:txBody>
          <a:bodyPr>
            <a:noAutofit/>
          </a:bodyPr>
          <a:lstStyle/>
          <a:p>
            <a:r>
              <a:rPr lang="en-US" sz="4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ffectiveness</a:t>
            </a:r>
            <a:endParaRPr lang="en-US" sz="40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38200"/>
            <a:ext cx="7924800" cy="4800600"/>
          </a:xfrm>
        </p:spPr>
        <p:txBody>
          <a:bodyPr>
            <a:noAutofit/>
          </a:bodyPr>
          <a:lstStyle/>
          <a:p>
            <a:pPr marL="541782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Table 5: Improvement after viewing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1371600"/>
          <a:ext cx="7848600" cy="5398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990600"/>
                <a:gridCol w="990600"/>
                <a:gridCol w="990600"/>
                <a:gridCol w="838200"/>
                <a:gridCol w="9906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i="1" dirty="0">
                          <a:latin typeface="Times New Roman"/>
                          <a:ea typeface="Calibri"/>
                          <a:cs typeface="Arial"/>
                        </a:rPr>
                        <a:t>After viewing, they could improve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latin typeface="Times New Roman"/>
                          <a:ea typeface="Calibri"/>
                          <a:cs typeface="Arial"/>
                        </a:rPr>
                        <a:t>totally disagree </a:t>
                      </a:r>
                      <a:endParaRPr lang="en-US" sz="19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latin typeface="Times New Roman"/>
                          <a:ea typeface="Calibri"/>
                          <a:cs typeface="Arial"/>
                        </a:rPr>
                        <a:t>disagree</a:t>
                      </a:r>
                      <a:endParaRPr lang="en-US" sz="19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latin typeface="Times New Roman"/>
                          <a:ea typeface="Calibri"/>
                          <a:cs typeface="Arial"/>
                        </a:rPr>
                        <a:t>neutral</a:t>
                      </a:r>
                      <a:endParaRPr lang="en-US" sz="19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latin typeface="Times New Roman"/>
                          <a:ea typeface="Calibri"/>
                          <a:cs typeface="Arial"/>
                        </a:rPr>
                        <a:t>agree</a:t>
                      </a:r>
                      <a:endParaRPr lang="en-US" sz="19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b="1" dirty="0">
                          <a:latin typeface="Times New Roman"/>
                          <a:ea typeface="Calibri"/>
                          <a:cs typeface="Arial"/>
                        </a:rPr>
                        <a:t>totally </a:t>
                      </a:r>
                      <a:r>
                        <a:rPr lang="en-US" sz="1900" b="1" dirty="0" smtClean="0">
                          <a:latin typeface="Times New Roman"/>
                          <a:ea typeface="Calibri"/>
                          <a:cs typeface="Arial"/>
                        </a:rPr>
                        <a:t>agree</a:t>
                      </a:r>
                      <a:endParaRPr lang="en-US" sz="19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Arial"/>
                        </a:rPr>
                        <a:t>1. instructions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0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0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7.1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78.6</a:t>
                      </a:r>
                      <a:endParaRPr lang="en-US" sz="2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14.3</a:t>
                      </a:r>
                      <a:endParaRPr lang="en-US" sz="2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Arial"/>
                        </a:rPr>
                        <a:t>2. steps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of carrying out activities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7.1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3.6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60.7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28.6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Arial"/>
                        </a:rPr>
                        <a:t>3. language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of instruction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7.1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3.6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60.7</a:t>
                      </a:r>
                      <a:endParaRPr lang="en-US" sz="2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28.6</a:t>
                      </a:r>
                      <a:endParaRPr lang="en-US" sz="2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Arial"/>
                        </a:rPr>
                        <a:t>4. use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of teaching aids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10.7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53.6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35.7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Arial"/>
                        </a:rPr>
                        <a:t>5. error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correction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3.6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17.9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Arial"/>
                        </a:rPr>
                        <a:t>53.6</a:t>
                      </a:r>
                      <a:endParaRPr lang="en-US" sz="22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Arial"/>
                        </a:rPr>
                        <a:t>25.0</a:t>
                      </a:r>
                      <a:endParaRPr lang="en-US" sz="22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Arial"/>
                        </a:rPr>
                        <a:t>6. use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of board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53.6</a:t>
                      </a:r>
                      <a:endParaRPr lang="en-US" sz="2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46.4</a:t>
                      </a:r>
                      <a:endParaRPr lang="en-US" sz="2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Arial"/>
                        </a:rPr>
                        <a:t>7. interactions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with </a:t>
                      </a:r>
                      <a:r>
                        <a:rPr lang="en-US" sz="2400" dirty="0" err="1" smtClean="0">
                          <a:latin typeface="Times New Roman"/>
                          <a:ea typeface="Calibri"/>
                          <a:cs typeface="Arial"/>
                        </a:rPr>
                        <a:t>ss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17.9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  <a:cs typeface="Arial"/>
                        </a:rPr>
                        <a:t>42.9</a:t>
                      </a:r>
                      <a:endParaRPr lang="en-US" sz="2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39.3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Arial"/>
                        </a:rPr>
                        <a:t>8. involving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students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7.1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10.7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64.3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17.9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Arial"/>
                        </a:rPr>
                        <a:t>9. posture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in class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Arial"/>
                        </a:rPr>
                        <a:t>3.6</a:t>
                      </a:r>
                      <a:endParaRPr lang="en-US" sz="2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46.4</a:t>
                      </a:r>
                      <a:endParaRPr lang="en-US" sz="2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50.0</a:t>
                      </a:r>
                      <a:endParaRPr lang="en-US" sz="2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8600"/>
            <a:ext cx="6858000" cy="609600"/>
          </a:xfrm>
        </p:spPr>
        <p:txBody>
          <a:bodyPr>
            <a:noAutofit/>
          </a:bodyPr>
          <a:lstStyle/>
          <a:p>
            <a:r>
              <a:rPr lang="en-US" sz="4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Effectiveness</a:t>
            </a:r>
            <a:endParaRPr lang="en-US" sz="40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7924800" cy="4267200"/>
          </a:xfrm>
        </p:spPr>
        <p:txBody>
          <a:bodyPr>
            <a:noAutofit/>
          </a:bodyPr>
          <a:lstStyle/>
          <a:p>
            <a:pPr marL="541782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Table 6: Overall improvement after viewing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1981200"/>
          <a:ext cx="7848600" cy="2769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990600"/>
                <a:gridCol w="990600"/>
                <a:gridCol w="990600"/>
                <a:gridCol w="838200"/>
                <a:gridCol w="990600"/>
              </a:tblGrid>
              <a:tr h="0">
                <a:tc>
                  <a:txBody>
                    <a:bodyPr/>
                    <a:lstStyle/>
                    <a:p>
                      <a:r>
                        <a:rPr kumimoji="0" lang="en-US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The pre-service students were </a:t>
                      </a:r>
                      <a:endParaRPr kumimoji="0"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latin typeface="Times New Roman"/>
                          <a:ea typeface="Calibri"/>
                          <a:cs typeface="Arial"/>
                        </a:rPr>
                        <a:t>totally disagree </a:t>
                      </a:r>
                      <a:endParaRPr lang="en-US" sz="19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latin typeface="Times New Roman"/>
                          <a:ea typeface="Calibri"/>
                          <a:cs typeface="Arial"/>
                        </a:rPr>
                        <a:t>disagree</a:t>
                      </a:r>
                      <a:endParaRPr lang="en-US" sz="19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latin typeface="Times New Roman"/>
                          <a:ea typeface="Calibri"/>
                          <a:cs typeface="Arial"/>
                        </a:rPr>
                        <a:t>neutral</a:t>
                      </a:r>
                      <a:endParaRPr lang="en-US" sz="19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latin typeface="Times New Roman"/>
                          <a:ea typeface="Calibri"/>
                          <a:cs typeface="Arial"/>
                        </a:rPr>
                        <a:t>agree</a:t>
                      </a:r>
                      <a:endParaRPr lang="en-US" sz="19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b="1" dirty="0">
                          <a:latin typeface="Times New Roman"/>
                          <a:ea typeface="Calibri"/>
                          <a:cs typeface="Arial"/>
                        </a:rPr>
                        <a:t>totally </a:t>
                      </a:r>
                      <a:r>
                        <a:rPr lang="en-US" sz="1900" b="1" dirty="0" smtClean="0">
                          <a:latin typeface="Times New Roman"/>
                          <a:ea typeface="Calibri"/>
                          <a:cs typeface="Arial"/>
                        </a:rPr>
                        <a:t>agree</a:t>
                      </a:r>
                      <a:endParaRPr lang="en-US" sz="19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Arial"/>
                        </a:rPr>
                        <a:t>1. better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at teaching skills.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Arial"/>
                        </a:rPr>
                        <a:t>0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Arial"/>
                        </a:rPr>
                        <a:t>14.3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Arial"/>
                        </a:rPr>
                        <a:t>21.4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Arial"/>
                        </a:rPr>
                        <a:t>64.3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Arial"/>
                        </a:rPr>
                        <a:t>2. able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to self-evaluate their 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Arial"/>
                        </a:rPr>
                        <a:t>microteachings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.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Arial"/>
                        </a:rPr>
                        <a:t>21.4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Arial"/>
                        </a:rPr>
                        <a:t>60.7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17.9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457200"/>
            <a:ext cx="7696200" cy="685800"/>
          </a:xfrm>
        </p:spPr>
        <p:txBody>
          <a:bodyPr>
            <a:noAutofit/>
          </a:bodyPr>
          <a:lstStyle/>
          <a:p>
            <a:r>
              <a:rPr lang="en-US" sz="4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Possibility of using video-recordings</a:t>
            </a:r>
            <a:endParaRPr lang="en-US" sz="40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143000"/>
            <a:ext cx="7924800" cy="4800600"/>
          </a:xfrm>
        </p:spPr>
        <p:txBody>
          <a:bodyPr>
            <a:noAutofit/>
          </a:bodyPr>
          <a:lstStyle/>
          <a:p>
            <a:pPr marL="541782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</a:t>
            </a:r>
          </a:p>
          <a:p>
            <a:pPr marL="541782" indent="-51435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41782" indent="-51435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41782" indent="-51435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41782" indent="-51435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41782" indent="-51435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41782" indent="-51435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41782" indent="-51435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41782" indent="-51435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41782" indent="-51435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41782" indent="-514350"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Figure 1: Comparison of variables’ means</a:t>
            </a:r>
          </a:p>
        </p:txBody>
      </p:sp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0104" y="1066800"/>
            <a:ext cx="7378096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8600"/>
            <a:ext cx="6858000" cy="762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Conclusion </a:t>
            </a:r>
            <a:endParaRPr lang="en-US" sz="4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1219200"/>
            <a:ext cx="7543800" cy="6385560"/>
          </a:xfrm>
        </p:spPr>
        <p:txBody>
          <a:bodyPr>
            <a:noAutofit/>
          </a:bodyPr>
          <a:lstStyle/>
          <a:p>
            <a:endParaRPr lang="en-US" sz="3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The pre-service teachers:</a:t>
            </a:r>
          </a:p>
          <a:p>
            <a:pPr marL="27432" lvl="1" algn="l">
              <a:spcBef>
                <a:spcPts val="600"/>
              </a:spcBef>
              <a:buSzPct val="80000"/>
              <a:buFontTx/>
              <a:buChar char="-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were aware of and highly appreciated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video-recording,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27432" lvl="1" algn="l">
              <a:spcBef>
                <a:spcPts val="600"/>
              </a:spcBef>
              <a:buSzPct val="80000"/>
              <a:buFontTx/>
              <a:buChar char="-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experienced some difficulties: low quality of videos, time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consumption.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27432" lvl="1" algn="l">
              <a:spcBef>
                <a:spcPts val="600"/>
              </a:spcBef>
              <a:buSzPct val="80000"/>
              <a:buFont typeface="Wingdings"/>
              <a:buChar char="à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more use of video-recording in other ELT methodology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courses.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432" lvl="1" algn="l">
              <a:spcBef>
                <a:spcPts val="600"/>
              </a:spcBef>
              <a:buSzPct val="80000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8600"/>
            <a:ext cx="6858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Conclusion </a:t>
            </a:r>
            <a:endParaRPr lang="en-US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914400"/>
            <a:ext cx="7543800" cy="5410200"/>
          </a:xfrm>
        </p:spPr>
        <p:txBody>
          <a:bodyPr>
            <a:noAutofit/>
          </a:bodyPr>
          <a:lstStyle/>
          <a:p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The pre-service teachers:</a:t>
            </a:r>
          </a:p>
          <a:p>
            <a:pPr marL="27432" lvl="1" algn="l">
              <a:spcBef>
                <a:spcPts val="600"/>
              </a:spcBef>
              <a:buSzPct val="80000"/>
              <a:buFontTx/>
              <a:buChar char="-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improved skills of classroom management and sub-skills of teaching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English,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27432" lvl="1" algn="l">
              <a:spcBef>
                <a:spcPts val="600"/>
              </a:spcBef>
              <a:buSzPct val="80000"/>
              <a:buFontTx/>
              <a:buChar char="-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believed their overall teaching performance would be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improved,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27432" lvl="1" algn="l">
              <a:spcBef>
                <a:spcPts val="600"/>
              </a:spcBef>
              <a:buSzPct val="80000"/>
              <a:buFontTx/>
              <a:buChar char="-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were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able to recognize their strengths and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weakness,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27432" lvl="1" algn="l">
              <a:spcBef>
                <a:spcPts val="600"/>
              </a:spcBef>
              <a:buSzPct val="80000"/>
              <a:buFontTx/>
              <a:buChar char="-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did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not improve much between 1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and 2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reflections (short interval + limited number of the reflections).  </a:t>
            </a:r>
          </a:p>
          <a:p>
            <a:pPr marL="27432" lvl="1" algn="l">
              <a:spcBef>
                <a:spcPts val="600"/>
              </a:spcBef>
              <a:buSzPct val="80000"/>
              <a:buFontTx/>
              <a:buChar char="-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27432" lvl="1" algn="l">
              <a:spcBef>
                <a:spcPts val="600"/>
              </a:spcBef>
              <a:buSzPct val="80000"/>
              <a:buFontTx/>
              <a:buChar char="-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8600"/>
            <a:ext cx="6858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Implications </a:t>
            </a:r>
            <a:endParaRPr lang="en-US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1143000"/>
            <a:ext cx="7848600" cy="5562600"/>
          </a:xfrm>
        </p:spPr>
        <p:txBody>
          <a:bodyPr>
            <a:noAutofit/>
          </a:bodyPr>
          <a:lstStyle/>
          <a:p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Teacher trainers should</a:t>
            </a:r>
          </a:p>
          <a:p>
            <a:pPr marL="27432" lvl="1" algn="l">
              <a:spcBef>
                <a:spcPts val="600"/>
              </a:spcBef>
              <a:buSzPct val="80000"/>
              <a:buFontTx/>
              <a:buChar char="-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realize the significance of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video-recording,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27432" lvl="1" algn="l">
              <a:spcBef>
                <a:spcPts val="600"/>
              </a:spcBef>
              <a:buSzPct val="80000"/>
              <a:buFontTx/>
              <a:buChar char="-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widely apply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video-recording,</a:t>
            </a:r>
          </a:p>
          <a:p>
            <a:pPr marL="27432" lvl="1" algn="l">
              <a:spcBef>
                <a:spcPts val="600"/>
              </a:spcBef>
              <a:buSzPct val="80000"/>
              <a:buFontTx/>
              <a:buChar char="-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integrate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technology into ELT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syllabuses’,</a:t>
            </a:r>
          </a:p>
          <a:p>
            <a:pPr marL="27432" lvl="1" algn="l">
              <a:spcBef>
                <a:spcPts val="600"/>
              </a:spcBef>
              <a:buSzPct val="80000"/>
              <a:buFontTx/>
              <a:buChar char="-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be more competent in applying advanced technology in their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training.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27432" lvl="1" algn="l">
              <a:spcBef>
                <a:spcPts val="600"/>
              </a:spcBef>
              <a:buSzPct val="80000"/>
              <a:buFontTx/>
              <a:buChar char="-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27432" lvl="1" algn="l">
              <a:spcBef>
                <a:spcPts val="600"/>
              </a:spcBef>
              <a:buSzPct val="80000"/>
              <a:buFontTx/>
              <a:buChar char="-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27432" lvl="1" algn="l">
              <a:spcBef>
                <a:spcPts val="600"/>
              </a:spcBef>
              <a:buSzPct val="80000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8600"/>
            <a:ext cx="6858000" cy="762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Outline and Aims</a:t>
            </a:r>
            <a:endParaRPr lang="en-US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219200"/>
            <a:ext cx="7406640" cy="4800600"/>
          </a:xfrm>
        </p:spPr>
        <p:txBody>
          <a:bodyPr>
            <a:noAutofit/>
          </a:bodyPr>
          <a:lstStyle/>
          <a:p>
            <a:pPr marL="541782" indent="-514350">
              <a:buClr>
                <a:schemeClr val="accent5"/>
              </a:buClr>
            </a:pP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</a:p>
          <a:p>
            <a:pPr marL="541782" indent="-514350">
              <a:buClr>
                <a:schemeClr val="accent5"/>
              </a:buClr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Background to the study</a:t>
            </a:r>
          </a:p>
          <a:p>
            <a:pPr marL="541782" indent="-514350">
              <a:buClr>
                <a:schemeClr val="accent5"/>
              </a:buClr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2. Methodology</a:t>
            </a:r>
          </a:p>
          <a:p>
            <a:pPr marL="541782" indent="-514350">
              <a:buClr>
                <a:schemeClr val="accent5"/>
              </a:buClr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3. Findings and Discussion</a:t>
            </a:r>
          </a:p>
          <a:p>
            <a:pPr marL="541782" indent="-514350">
              <a:buClr>
                <a:schemeClr val="accent5"/>
              </a:buClr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4. Conclusions and Implications</a:t>
            </a:r>
          </a:p>
          <a:p>
            <a:pPr>
              <a:spcBef>
                <a:spcPts val="1200"/>
              </a:spcBef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Aims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Seeking answers to the questions: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Could video-recording be used to record the pre-service teachers’ microteachings?</a:t>
            </a:r>
          </a:p>
          <a:p>
            <a:pPr>
              <a:buFont typeface="Arial" pitchFamily="34" charset="0"/>
              <a:buChar char="•"/>
            </a:pP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To what extent could the technique enhance their teaching skills and self-reflection?</a:t>
            </a:r>
          </a:p>
          <a:p>
            <a:pPr marL="541782" indent="-514350">
              <a:buClr>
                <a:schemeClr val="accent5"/>
              </a:buClr>
            </a:pPr>
            <a:endParaRPr lang="en-US" sz="3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1782" indent="-514350">
              <a:buClr>
                <a:schemeClr val="accent5"/>
              </a:buClr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4800600"/>
          </a:xfrm>
        </p:spPr>
        <p:txBody>
          <a:bodyPr>
            <a:normAutofit fontScale="92500" lnSpcReduction="10000"/>
          </a:bodyPr>
          <a:lstStyle/>
          <a:p>
            <a:pPr marL="27432" lvl="1">
              <a:spcBef>
                <a:spcPts val="600"/>
              </a:spcBef>
              <a:buSzPct val="80000"/>
              <a:buNone/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Pre-service teachers should:</a:t>
            </a:r>
          </a:p>
          <a:p>
            <a:pPr marL="27432" lvl="1">
              <a:spcBef>
                <a:spcPts val="600"/>
              </a:spcBef>
              <a:buSzPct val="80000"/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take advantage of video-recording to facilitate their self-directed learning,</a:t>
            </a:r>
          </a:p>
          <a:p>
            <a:pPr marL="27432" lvl="1">
              <a:spcBef>
                <a:spcPts val="600"/>
              </a:spcBef>
              <a:buSzPct val="80000"/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be aware of the significance of self-reflecting in their professional progress. </a:t>
            </a:r>
          </a:p>
          <a:p>
            <a:pPr marL="27432" lvl="1">
              <a:spcBef>
                <a:spcPts val="600"/>
              </a:spcBef>
              <a:buSzPct val="80000"/>
              <a:buNone/>
            </a:pPr>
            <a:endParaRPr lang="en-US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" lvl="1">
              <a:spcBef>
                <a:spcPts val="600"/>
              </a:spcBef>
              <a:buSzPct val="80000"/>
              <a:buNone/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leading board of HUCFL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should: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7432" lvl="1">
              <a:spcBef>
                <a:spcPts val="600"/>
              </a:spcBef>
              <a:buSzPct val="80000"/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facilitate the use of video-recording</a:t>
            </a:r>
          </a:p>
          <a:p>
            <a:pPr marL="27432" lvl="1">
              <a:spcBef>
                <a:spcPts val="600"/>
              </a:spcBef>
              <a:buSzPct val="80000"/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equip teacher training classrooms with high quality camera and microphones.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8600"/>
            <a:ext cx="6858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990600"/>
            <a:ext cx="7848600" cy="53340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Blasco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M.,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Fenollosa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M. L.,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Fuster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L., Garcia, E.,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Sanchis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P.,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Tortajada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L. A.,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Lloret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J. (2008). Video recordings in university teachers training: benefits and limitations.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International Journal of Education and information technologies,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1(2), 1-6.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Gower, R., Phillips, D., Walters, S. (1995). Teaching Practice Handbook.  Oxford: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Macmillian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Heinemann English Language Teaching.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Kong, S. C.,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Shroff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R.H. &amp; Hung, H.K. (2009). A web based video system for self reflection by student teachers using a guiding framework.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Australian Journal of Educational Technology, 25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(4), 544-558.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Orlova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N. (2009). Video recording as a stimulus for reflection in pre-service EFL teacher training.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English Teaching Forum, 2,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30-35.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Slagoski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J. D. (2007) Practicum: microteaching for non-native speaking teacher trainees.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English Teaching Forum, 4,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32-37.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Ur, P. (1996).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 course in language teaching.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New York: Cambridge University Press.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Wright, G. A. (2008). How does video analysis impact teacher reflection-for-action? PhD thesis. Brigham Young University.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7200" dirty="0" smtClean="0">
                <a:solidFill>
                  <a:srgbClr val="C00000"/>
                </a:solidFill>
              </a:rPr>
              <a:t>Thank you!</a:t>
            </a:r>
            <a:endParaRPr lang="en-US" sz="72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8600"/>
            <a:ext cx="68580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Background to the study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295400"/>
            <a:ext cx="7696200" cy="4724400"/>
          </a:xfrm>
        </p:spPr>
        <p:txBody>
          <a:bodyPr>
            <a:noAutofit/>
          </a:bodyPr>
          <a:lstStyle/>
          <a:p>
            <a:pPr marL="0">
              <a:buClr>
                <a:schemeClr val="accent5"/>
              </a:buClr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Slagoski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(2007)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Microteaching: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 procedure through which pre-service teachers</a:t>
            </a:r>
          </a:p>
          <a:p>
            <a:pPr marL="0">
              <a:buClr>
                <a:schemeClr val="accent5"/>
              </a:buClr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practice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their instructional methods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with peers, </a:t>
            </a:r>
            <a:endParaRPr lang="en-US" sz="30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>
              <a:buClr>
                <a:schemeClr val="accent5"/>
              </a:buClr>
              <a:buFontTx/>
              <a:buChar char="-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build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confidence, receive support and get feedback from trainer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and peers.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buClr>
                <a:schemeClr val="accent5"/>
              </a:buClr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buClr>
                <a:schemeClr val="accent5"/>
              </a:buClr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Kong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Shroff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&amp; Hung (2009)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: Self refection </a:t>
            </a:r>
          </a:p>
          <a:p>
            <a:pPr marL="0">
              <a:buClr>
                <a:schemeClr val="accent5"/>
              </a:buClr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Pre-service teachers should seriously consider and thoughtfully judge their own prior experience =&gt;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self-reflection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buClr>
                <a:schemeClr val="accent5"/>
              </a:buClr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buClr>
                <a:schemeClr val="accent5"/>
              </a:buClr>
              <a:buFont typeface="Symbol"/>
              <a:buChar char="Þ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41782" indent="-514350">
              <a:buClr>
                <a:schemeClr val="accent5"/>
              </a:buClr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				</a:t>
            </a:r>
          </a:p>
          <a:p>
            <a:pPr marL="541782" indent="-514350">
              <a:buClr>
                <a:schemeClr val="accent5"/>
              </a:buClr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81000"/>
            <a:ext cx="6858000" cy="762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Two stages of self-reflection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371600"/>
            <a:ext cx="7696200" cy="4343400"/>
          </a:xfrm>
        </p:spPr>
        <p:txBody>
          <a:bodyPr>
            <a:noAutofit/>
          </a:bodyPr>
          <a:lstStyle/>
          <a:p>
            <a:pPr marL="0">
              <a:buClr>
                <a:schemeClr val="accent5"/>
              </a:buClr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buClr>
                <a:schemeClr val="accent5"/>
              </a:buClr>
              <a:buFont typeface="Arial" pitchFamily="34" charset="0"/>
              <a:buChar char="•"/>
            </a:pP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In action: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 makes immediate decisions based on observation in actions.</a:t>
            </a:r>
          </a:p>
          <a:p>
            <a:pPr marL="0">
              <a:buClr>
                <a:schemeClr val="accent5"/>
              </a:buClr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buClr>
                <a:schemeClr val="accent5"/>
              </a:buClr>
              <a:buFont typeface="Arial" pitchFamily="34" charset="0"/>
              <a:buChar char="•"/>
            </a:pP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On action: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 reflects back on the actions and refines upon the actions in the following classes; to identify strengths and weaknesses.</a:t>
            </a:r>
          </a:p>
          <a:p>
            <a:pPr marL="0">
              <a:buClr>
                <a:schemeClr val="accent5"/>
              </a:buClr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81000"/>
            <a:ext cx="68580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Why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Video recording ?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447800"/>
            <a:ext cx="7924800" cy="4572000"/>
          </a:xfrm>
        </p:spPr>
        <p:txBody>
          <a:bodyPr>
            <a:no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English teachers should be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autonomous learners in their life-long career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=&gt; Video recording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provides: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a reliable and durable means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a tool for reflection 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an objective, permanent source 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a tool for observing various aspects of classroom practice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a tool for reflecting on nonverbal aspects of teaching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304800"/>
            <a:ext cx="6858000" cy="762000"/>
          </a:xfrm>
        </p:spPr>
        <p:txBody>
          <a:bodyPr>
            <a:normAutofit fontScale="90000"/>
          </a:bodyPr>
          <a:lstStyle/>
          <a:p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Kong,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Shroff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and Hung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(2009): 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web-enabled video system </a:t>
            </a:r>
            <a:endParaRPr lang="en-US" sz="27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7924800" cy="47244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to encourage pre-service teachers to reflect on their teaching performance</a:t>
            </a:r>
          </a:p>
          <a:p>
            <a:pPr>
              <a:buFontTx/>
              <a:buChar char="-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to assist the teachers to self-produce a real time record of teaching work</a:t>
            </a:r>
          </a:p>
          <a:p>
            <a:pPr>
              <a:buFontTx/>
              <a:buChar char="-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to  manage the record without being constrained by time and location.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304800"/>
            <a:ext cx="68580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However,…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447800"/>
            <a:ext cx="7924800" cy="45720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Wright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(2008): several logistical and organizational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challenges: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barriers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to the use of video supported reflection. 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videos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too cluttered for teachers (especially novices) to focus on particulars.</a:t>
            </a:r>
          </a:p>
          <a:p>
            <a:pPr>
              <a:spcBef>
                <a:spcPts val="1200"/>
              </a:spcBef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81000"/>
            <a:ext cx="68580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Methodology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371600"/>
            <a:ext cx="7924800" cy="4648200"/>
          </a:xfrm>
        </p:spPr>
        <p:txBody>
          <a:bodyPr>
            <a:noAutofit/>
          </a:bodyPr>
          <a:lstStyle/>
          <a:p>
            <a:r>
              <a:rPr lang="en-US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Participants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- 35 pre-service EFL teachers (third year students)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- two 7-10 minute microteachings per teacher  </a:t>
            </a:r>
          </a:p>
          <a:p>
            <a:r>
              <a:rPr lang="en-US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Instruments</a:t>
            </a:r>
            <a:endParaRPr lang="en-US" sz="3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Video-recording: a personal camera, videos uploaded onto a forum for class members (</a:t>
            </a:r>
            <a:r>
              <a:rPr lang="en-US" sz="3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http://phuongphap1k5.hnsv.com/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Reflection forms: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filled after viewing videos</a:t>
            </a:r>
          </a:p>
          <a:p>
            <a:pPr>
              <a:buFont typeface="Arial" pitchFamily="34" charset="0"/>
              <a:buChar char="•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27432" lvl="1" algn="l">
              <a:spcBef>
                <a:spcPts val="600"/>
              </a:spcBef>
              <a:buSzPct val="80000"/>
              <a:buFontTx/>
              <a:buChar char="-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27432" lvl="1" algn="l">
              <a:spcBef>
                <a:spcPts val="600"/>
              </a:spcBef>
              <a:buSzPct val="80000"/>
              <a:buFontTx/>
              <a:buChar char="-"/>
            </a:pPr>
            <a:endParaRPr lang="en-US" sz="3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8600"/>
            <a:ext cx="68580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Methodology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219200"/>
            <a:ext cx="7924800" cy="48006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Questionnaire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Reliable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25 close and open-ended questions</a:t>
            </a:r>
          </a:p>
          <a:p>
            <a:pPr>
              <a:buFontTx/>
              <a:buChar char="-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28 copies collected from pre-service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teachers</a:t>
            </a:r>
          </a:p>
          <a:p>
            <a:pPr>
              <a:buFontTx/>
              <a:buChar char="-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reliability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coefficient of 25 scale items: 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Symbol"/>
              </a:rPr>
              <a:t>		 =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0.775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Data analysis 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- by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qualitative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quantitative methods 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- using the Statistics Package for Social Studies version 19.0. </a:t>
            </a: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27432" lvl="1" algn="l">
              <a:spcBef>
                <a:spcPts val="600"/>
              </a:spcBef>
              <a:buSzPct val="80000"/>
              <a:buFontTx/>
              <a:buChar char="-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27432" lvl="1" algn="l">
              <a:spcBef>
                <a:spcPts val="600"/>
              </a:spcBef>
              <a:buSzPct val="80000"/>
              <a:buFontTx/>
              <a:buChar char="-"/>
            </a:pPr>
            <a:endParaRPr lang="en-US" sz="3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802</TotalTime>
  <Words>1289</Words>
  <Application>Microsoft Office PowerPoint</Application>
  <PresentationFormat>On-screen Show (4:3)</PresentationFormat>
  <Paragraphs>375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Solstice</vt:lpstr>
      <vt:lpstr>Video-recording:  Enhancing pre-service teachers’ self-reflection and teaching skills </vt:lpstr>
      <vt:lpstr>Outline and Aims</vt:lpstr>
      <vt:lpstr>Background to the study</vt:lpstr>
      <vt:lpstr>Two stages of self-reflection</vt:lpstr>
      <vt:lpstr>Why Video recording ?</vt:lpstr>
      <vt:lpstr>    Kong, Shroff and Hung (2009): web-enabled video system </vt:lpstr>
      <vt:lpstr>However,…</vt:lpstr>
      <vt:lpstr>Methodology</vt:lpstr>
      <vt:lpstr>Methodology</vt:lpstr>
      <vt:lpstr>Findings - Attitudes</vt:lpstr>
      <vt:lpstr>Attitudes</vt:lpstr>
      <vt:lpstr>Attitudes</vt:lpstr>
      <vt:lpstr>Attitudes</vt:lpstr>
      <vt:lpstr>Effectiveness</vt:lpstr>
      <vt:lpstr>Effectiveness</vt:lpstr>
      <vt:lpstr>Possibility of using video-recordings</vt:lpstr>
      <vt:lpstr>Conclusion </vt:lpstr>
      <vt:lpstr>Conclusion </vt:lpstr>
      <vt:lpstr>Implications </vt:lpstr>
      <vt:lpstr>Implications</vt:lpstr>
      <vt:lpstr>References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Video-recording: Enhancing pre-service teachers’ self-reflection and teaching skills. </dc:title>
  <dc:creator>Quynh Nhu</dc:creator>
  <cp:lastModifiedBy>Quynh Nhu</cp:lastModifiedBy>
  <cp:revision>91</cp:revision>
  <dcterms:created xsi:type="dcterms:W3CDTF">2006-08-16T00:00:00Z</dcterms:created>
  <dcterms:modified xsi:type="dcterms:W3CDTF">2011-08-20T05:35:38Z</dcterms:modified>
</cp:coreProperties>
</file>